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0"/>
    <p:restoredTop sz="96654"/>
  </p:normalViewPr>
  <p:slideViewPr>
    <p:cSldViewPr snapToGrid="0" showGuides="1">
      <p:cViewPr varScale="1">
        <p:scale>
          <a:sx n="179" d="100"/>
          <a:sy n="179" d="100"/>
        </p:scale>
        <p:origin x="224" y="7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7.png>
</file>

<file path=ppt/media/image22.png>
</file>

<file path=ppt/media/image24.png>
</file>

<file path=ppt/media/image2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A680B-67D9-7D33-FF3F-818182EA3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69465F-238D-FA80-F771-8794715DA2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26902-5195-BB18-1A6F-EB4AE7231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2BD5ED-91B9-4108-3DDC-09B051093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F276AE-B8CA-8095-C448-E7958569F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915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D3262-FCE3-0A41-ED5F-1BED78563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535AC-5BE3-69AC-43E4-5DB62818FC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729E9-1CEB-0B12-3417-1F32D8988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EA342-2C6A-7876-9F1A-D96603027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A3419-E506-44EF-A5BD-3A7BF29FD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39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126E37-69D3-A704-9DDA-95FCC5FF8C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4A7D82-E552-1F44-31A6-C37C29E2BB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4E51-7C21-DD1F-63A5-83347FCF0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0C5AC-4AE8-6AE0-A9FD-FCB235980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580CE-6DA2-7FC2-E8CA-26DDE9ADC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754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D416F-BBB3-DB37-A7E7-D9DBDD540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8A9D9-889C-F1FF-FEC8-95521747BF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8A565-4E1B-A9E3-980D-21280F150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8DD902-DF70-DE92-FC14-C99486AF3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A72E8-DC78-F22C-E578-D18BB5AEC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6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663EB-DF0D-7D88-179D-46361184B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3620A7-0C79-5561-D95B-EEDDA2F1E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31F4AD-9B41-D13F-3030-1B289026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8DC63-135D-2269-946C-6C7550C35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F7482-4437-91DD-818E-4A26C3FBB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208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DD108-5E11-0FBD-3EB7-2055463A3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22342-CB81-5A18-2A44-3BFA6FA6A0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3D04AE-5A06-7B70-7AE9-764A3DE4A6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2056A-B7E5-A010-B34B-E0699EC7E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2D22A8-A292-2AC0-E66F-A4FD8631B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325E98-5278-412B-C0EC-65BF50D55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67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5971B-43C5-0A34-AD24-B60B76A37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B410C-A287-A220-503A-E9212B8D9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3DA7CC-51FD-F47B-51B3-4955382DF0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293E32-6554-ECCD-F399-103AF6FEC5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04FE06-2B8F-3CA7-5FCE-61187511A3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4E7205-971C-A03F-08C0-BA2379181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5A3285-14C7-DC7C-5D60-921EDBFAD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90D095-C050-CA3C-FBC8-42F430935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082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98B0C-9A8E-337B-9D64-5CBEA6E6F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AE525D-A8AE-8F02-40EA-B690F7DB7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067964-095E-DDF8-3561-AAB4E3232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CBB42A-7A90-E76B-918D-DDD762855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544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59406B-145D-A6DC-50A9-1DDE18546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1DEA25-FD07-8312-EBB8-3483E8BC4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B4823D-9B25-7FFA-1E2E-BF14A3678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06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EFA0B-21A4-5888-E041-BE013EA00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AB780-11D9-8436-A0DD-BA907E91E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52078C-D16D-3978-76E5-EB9F07E77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CEDC77-9262-5B4C-0F29-4949D64B1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B2FD2-FD3F-025E-F5F1-2B0FCA50C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81464D-8B18-F4A8-E425-088CFD880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922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61CEA-36AE-28E7-3D16-255C7E1CE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F09AC7-FC48-ADC6-CD12-D82116200B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AB669D-04A7-CAAD-3E01-6A03E154B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AFC0B6-752E-C02E-D81B-3D5201385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347CE-BE74-4B14-1275-ACFF21777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25F1D-D532-297E-3B33-9A475F95A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469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DC35EB-7B06-099E-B759-A47EEAC38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0B0E14-C8FC-7249-BC1F-331E3229EF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9E235-2C97-5B98-769D-D56558E405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57F4E-EE44-0C4E-A578-52C18B532C60}" type="datetimeFigureOut">
              <a:rPr lang="en-US" smtClean="0"/>
              <a:t>9/11/23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39E76-04C1-BB41-FF9C-0A08A8FBE9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0D46A-FA4D-F221-8942-324C72058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EBB5E-1CB0-824B-9F6A-80F27EB2AA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859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4.png"/><Relationship Id="rId4" Type="http://schemas.openxmlformats.org/officeDocument/2006/relationships/image" Target="../media/image2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6.png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BEA16D5-4F4F-8608-6AE0-D4968FC33BBA}"/>
              </a:ext>
            </a:extLst>
          </p:cNvPr>
          <p:cNvSpPr txBox="1"/>
          <p:nvPr/>
        </p:nvSpPr>
        <p:spPr>
          <a:xfrm>
            <a:off x="1253362" y="2719551"/>
            <a:ext cx="91912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Feedback-based quantum algorithm inspired by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counterdiabatic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driving</a:t>
            </a:r>
          </a:p>
          <a:p>
            <a:pPr algn="ctr"/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24646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6A66BB7-4CA4-3DFB-00D0-3535ED645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55863"/>
            <a:ext cx="11049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1F3BE0-7EC3-F1AC-33AE-64D8548C34F4}"/>
              </a:ext>
            </a:extLst>
          </p:cNvPr>
          <p:cNvSpPr txBox="1"/>
          <p:nvPr/>
        </p:nvSpPr>
        <p:spPr>
          <a:xfrm>
            <a:off x="734410" y="985034"/>
            <a:ext cx="108860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show that for a small evolution time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counterdiabatic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inspired FALQON transfers population to the low energy levels much faster than the original FALQON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this method leads to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platue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the population transfers slows down after a finite time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 though we do not get ground state in many cases, we can still use this as a new initial state since the ground state population is higher than the chosen initial state.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can be used to seed the CD-QAOA, where the initial parameters can be taken from the beta and gamma values.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also agree with and can demonstrate that how certain CD operators are better than the others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295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586F3FB-1D22-40DC-BC2B-2DB032B58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55863"/>
            <a:ext cx="11049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FALQON: A quantum Lyapunov control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8B3DDC-C439-1248-1668-8A6EB2EEE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07" y="989887"/>
            <a:ext cx="9943880" cy="41112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04FF53-5293-5C09-AEE8-1608F05C9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5215" y="6072023"/>
            <a:ext cx="1715334" cy="4213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E031EA-5DCC-6D32-2FFC-90773612FC3B}"/>
              </a:ext>
            </a:extLst>
          </p:cNvPr>
          <p:cNvSpPr txBox="1"/>
          <p:nvPr/>
        </p:nvSpPr>
        <p:spPr>
          <a:xfrm>
            <a:off x="836993" y="6031668"/>
            <a:ext cx="2168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One can choose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589D937-DEEA-E98C-F296-C605D9827A1A}"/>
              </a:ext>
            </a:extLst>
          </p:cNvPr>
          <p:cNvGrpSpPr/>
          <p:nvPr/>
        </p:nvGrpSpPr>
        <p:grpSpPr>
          <a:xfrm>
            <a:off x="571500" y="5228696"/>
            <a:ext cx="4502075" cy="672777"/>
            <a:chOff x="1201193" y="5264462"/>
            <a:chExt cx="4502075" cy="67277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01D3CD2-F559-BB85-9F7C-5475FDAF7DE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01193" y="5264462"/>
              <a:ext cx="4491684" cy="601249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0181521-B590-E8EA-1C7D-B2000B1328D9}"/>
                </a:ext>
              </a:extLst>
            </p:cNvPr>
            <p:cNvSpPr/>
            <p:nvPr/>
          </p:nvSpPr>
          <p:spPr>
            <a:xfrm>
              <a:off x="1211584" y="5796301"/>
              <a:ext cx="4491684" cy="14093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B9C09C7B-E79F-FF67-8676-0E8C73C755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695" y="5671937"/>
            <a:ext cx="2657716" cy="4000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6BB04CF-7D44-FDDB-6306-A4D9164478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5671937"/>
            <a:ext cx="923273" cy="40008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E7FB972-35D5-AB6F-268A-316B98C6F6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3187" y="1624162"/>
            <a:ext cx="1447974" cy="3190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73AC0DE-BB6A-D243-2BFB-CFF6ED1F44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3187" y="2157760"/>
            <a:ext cx="1938813" cy="31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528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E6C2BF5-11F1-C40C-BFDD-FCD1D63CA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55863"/>
            <a:ext cx="11049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325F63-8C02-D78F-078E-47ECC8335283}"/>
              </a:ext>
            </a:extLst>
          </p:cNvPr>
          <p:cNvSpPr txBox="1"/>
          <p:nvPr/>
        </p:nvSpPr>
        <p:spPr>
          <a:xfrm>
            <a:off x="734410" y="985034"/>
            <a:ext cx="1088609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fully quantum FALQON algorithm requires a deep circuit and is beyond the scope of NISQ devices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a smaller circuit size, it remains far from the ground state and can be used to seed QAOA (FALQON+)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 we explore the effect of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counterdiabaticity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the context of FALQON, and demonstrate that operators from the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counterdiabatic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pool of operators decrease the energies much faster and can be used to seed a much smaller depth quantum circuit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FALQON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look for the effect of adding another term in the control Hamiltonian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Effectively the FALQON algorithm solves: 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Where a’s are amplitudes in the eigen basis of Hp.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equation do not take the energy differences into account (in the coupling term) and can we introduce such a coupling term to effectively drive??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ECA229-B386-7FA4-F228-97F459788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976" y="2968489"/>
            <a:ext cx="4482307" cy="92102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56DB57-60D0-E822-2C0A-74257BE8F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2987" y="3016321"/>
            <a:ext cx="2405326" cy="8253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0AA5FB-904D-A8DF-FBD3-DE9CF75993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3260" y="4685456"/>
            <a:ext cx="4791075" cy="1123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81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BBE31B2-23CF-B820-D833-FF61041F32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55863"/>
            <a:ext cx="11049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Counterdiabatic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operator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953FBF-0046-4FF3-3DFE-0026CD543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899" y="1704008"/>
            <a:ext cx="3401568" cy="7874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621F59-0395-0714-66E7-D310F31B11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759570"/>
            <a:ext cx="3854768" cy="676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63B24C-8C31-D2F4-E538-4FE8E2AAAE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17937" y="3937798"/>
            <a:ext cx="4060125" cy="10517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AD51C46-4D8E-0CC7-D6F9-514038294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8622" y="3813116"/>
            <a:ext cx="4147343" cy="14716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E55A9FC-3DE1-627B-BBF4-20575C8DF7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1301" y="5284754"/>
            <a:ext cx="3200400" cy="8128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B11DBFE-79D2-4B49-5669-2B68140D5212}"/>
              </a:ext>
            </a:extLst>
          </p:cNvPr>
          <p:cNvSpPr/>
          <p:nvPr/>
        </p:nvSpPr>
        <p:spPr>
          <a:xfrm>
            <a:off x="7054897" y="5234961"/>
            <a:ext cx="2716502" cy="1948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7E3E45-3D04-AB43-3DB6-6CB9FC3E2A0B}"/>
              </a:ext>
            </a:extLst>
          </p:cNvPr>
          <p:cNvSpPr txBox="1"/>
          <p:nvPr/>
        </p:nvSpPr>
        <p:spPr>
          <a:xfrm>
            <a:off x="734410" y="985034"/>
            <a:ext cx="1088609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Adiabatic context: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Approximate gauge potential: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potential can be expressed as a linear combination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basis operators from a pool of operators</a:t>
            </a:r>
          </a:p>
          <a:p>
            <a:pPr marL="285750" indent="-285750">
              <a:buFont typeface="Wingdings" pitchFamily="2" charset="2"/>
              <a:buChar char="Ø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406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6C063CD-4943-A7A8-810E-3C5B76163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55863"/>
            <a:ext cx="11049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Hamiltonian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636451-0C69-C46C-EB92-ACC5C3F38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2395" y="945751"/>
            <a:ext cx="5919889" cy="10430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C8950A9-24B1-3D00-66B8-9FDC19A80A0A}"/>
                  </a:ext>
                </a:extLst>
              </p:cNvPr>
              <p:cNvSpPr txBox="1"/>
              <p:nvPr/>
            </p:nvSpPr>
            <p:spPr>
              <a:xfrm>
                <a:off x="734410" y="1169700"/>
                <a:ext cx="10886090" cy="50912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Wingdings" pitchFamily="2" charset="2"/>
                  <a:buChar char="Ø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1D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Ising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model:</a:t>
                </a:r>
              </a:p>
              <a:p>
                <a:pPr marL="285750" indent="-285750">
                  <a:buFont typeface="Wingdings" pitchFamily="2" charset="2"/>
                  <a:buChar char="Ø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Ø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Three cases:</a:t>
                </a:r>
              </a:p>
              <a:p>
                <a:pPr marL="285750" indent="-285750">
                  <a:buFont typeface="Wingdings" pitchFamily="2" charset="2"/>
                  <a:buChar char="Ø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AutoNum type="arabicParenR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J=-1,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hz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=-0.4,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hx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=-0.4 (Mixed)</a:t>
                </a:r>
              </a:p>
              <a:p>
                <a:pPr marL="342900" indent="-342900">
                  <a:buAutoNum type="arabicParenR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Tx/>
                  <a:buAutoNum type="arabicParenR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J=-1,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hz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=-0,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hx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=-0 (ground state is a GHZ state)</a:t>
                </a:r>
              </a:p>
              <a:p>
                <a:pPr marL="342900" indent="-342900">
                  <a:buAutoNum type="arabicParenR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Tx/>
                  <a:buAutoNum type="arabicParenR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J=-1,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hz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=-0,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hx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=-0.4 (Transverse field </a:t>
                </a:r>
                <a:r>
                  <a:rPr lang="en-US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Ising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model)</a:t>
                </a:r>
              </a:p>
              <a:p>
                <a:pPr marL="342900" indent="-342900">
                  <a:buFontTx/>
                  <a:buAutoNum type="arabicParenR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Tx/>
                  <a:buAutoNum type="arabicParenR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Ø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Pool of operators have the form:</a:t>
                </a:r>
              </a:p>
              <a:p>
                <a:pPr marL="285750" indent="-285750">
                  <a:buFont typeface="Wingdings" pitchFamily="2" charset="2"/>
                  <a:buChar char="Ø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Ø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Ø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𝑀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𝐶𝐷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𝑀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𝑀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sup>
                    </m:sSup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𝐶𝐷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𝑘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:r>
                  <a:rPr lang="en-US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𝐶𝐷</m:t>
                            </m:r>
                          </m:sub>
                        </m:sSub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𝛾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</a:t>
                </a:r>
                <a:r>
                  <a:rPr lang="en-US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𝐻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𝑃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sup>
                    </m:sSup>
                  </m:oMath>
                </a14:m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Ø"/>
                </a:pP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Wingdings" pitchFamily="2" charset="2"/>
                  <a:buChar char="Ø"/>
                </a:pP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will consider N=6</a:t>
                </a: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0C8950A9-24B1-3D00-66B8-9FDC19A80A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4410" y="1169700"/>
                <a:ext cx="10886090" cy="5091266"/>
              </a:xfrm>
              <a:prstGeom prst="rect">
                <a:avLst/>
              </a:prstGeom>
              <a:blipFill>
                <a:blip r:embed="rId3"/>
                <a:stretch>
                  <a:fillRect l="-350" t="-748" b="-9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E43E8E1B-F574-790F-3796-42ED5B657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2395" y="4092092"/>
            <a:ext cx="6547089" cy="60794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3A1851-557A-FAC2-1AAC-5F4EE935712D}"/>
              </a:ext>
            </a:extLst>
          </p:cNvPr>
          <p:cNvCxnSpPr/>
          <p:nvPr/>
        </p:nvCxnSpPr>
        <p:spPr>
          <a:xfrm>
            <a:off x="5559819" y="4700036"/>
            <a:ext cx="2836642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9A327F8-1477-B9B9-AFAE-220E2688F7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7511" y="2271314"/>
            <a:ext cx="1603122" cy="35068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D5EBBE5-B66E-D829-2C30-312F3F12BB5E}"/>
              </a:ext>
            </a:extLst>
          </p:cNvPr>
          <p:cNvSpPr/>
          <p:nvPr/>
        </p:nvSpPr>
        <p:spPr>
          <a:xfrm>
            <a:off x="6888035" y="2596723"/>
            <a:ext cx="1862172" cy="1691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08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3BCC43D-3066-238C-2EF6-2E3B9CCF0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55863"/>
            <a:ext cx="11049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J=-1, </a:t>
            </a:r>
            <a:r>
              <a:rPr lang="en-US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hz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=-0.4, </a:t>
            </a:r>
            <a:r>
              <a:rPr lang="en-US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hx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=-0.4 (Mixed)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12074F-B2CC-F3A5-2D60-D71C6B3F9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0" y="3515768"/>
            <a:ext cx="11466709" cy="37098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825179C-599F-BD97-C3ED-F382514DD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32857" y="151417"/>
            <a:ext cx="13544222" cy="43819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0CBF6AA-AF19-6D38-20F4-6D178F8C1A50}"/>
              </a:ext>
            </a:extLst>
          </p:cNvPr>
          <p:cNvSpPr txBox="1"/>
          <p:nvPr/>
        </p:nvSpPr>
        <p:spPr>
          <a:xfrm>
            <a:off x="1885951" y="2666869"/>
            <a:ext cx="103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FALQON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5DB8DA-B478-AECE-3196-EAD00FD8839F}"/>
              </a:ext>
            </a:extLst>
          </p:cNvPr>
          <p:cNvSpPr txBox="1"/>
          <p:nvPr/>
        </p:nvSpPr>
        <p:spPr>
          <a:xfrm>
            <a:off x="2209801" y="1604288"/>
            <a:ext cx="103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YZ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9C380C-AD55-20CE-DFA5-B10A0F42BD8E}"/>
              </a:ext>
            </a:extLst>
          </p:cNvPr>
          <p:cNvSpPr txBox="1"/>
          <p:nvPr/>
        </p:nvSpPr>
        <p:spPr>
          <a:xfrm>
            <a:off x="1309688" y="3036201"/>
            <a:ext cx="103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4028776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0043D84-C664-5D70-0BC3-BC0C8E4C0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55863"/>
            <a:ext cx="11049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J=-1, </a:t>
            </a:r>
            <a:r>
              <a:rPr lang="en-US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hz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=-0.4, </a:t>
            </a:r>
            <a:r>
              <a:rPr lang="en-US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hx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=-0.4 (Mixed) </a:t>
            </a:r>
          </a:p>
        </p:txBody>
      </p:sp>
      <p:pic>
        <p:nvPicPr>
          <p:cNvPr id="5" name="FALQON-012.mp4">
            <a:hlinkClick r:id="" action="ppaction://media"/>
            <a:extLst>
              <a:ext uri="{FF2B5EF4-FFF2-40B4-BE49-F238E27FC236}">
                <a16:creationId xmlns:a16="http://schemas.microsoft.com/office/drawing/2014/main" id="{78734690-F489-E762-E25B-7BE52F2FE4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836738"/>
            <a:ext cx="12192000" cy="318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786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C9993C4-DDF8-920F-B1CB-69DCC41CC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55863"/>
            <a:ext cx="11049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J=-1, </a:t>
            </a:r>
            <a:r>
              <a:rPr lang="en-US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hz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=-0, </a:t>
            </a:r>
            <a:r>
              <a:rPr lang="en-US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hx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=-0 (GHZ ground state)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AC302-8371-5D62-56C8-4313BE9935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94" y="490249"/>
            <a:ext cx="10165556" cy="3288856"/>
          </a:xfrm>
          <a:prstGeom prst="rect">
            <a:avLst/>
          </a:prstGeom>
        </p:spPr>
      </p:pic>
      <p:pic>
        <p:nvPicPr>
          <p:cNvPr id="7" name="FALQONghz-012.mp4">
            <a:hlinkClick r:id="" action="ppaction://media"/>
            <a:extLst>
              <a:ext uri="{FF2B5EF4-FFF2-40B4-BE49-F238E27FC236}">
                <a16:creationId xmlns:a16="http://schemas.microsoft.com/office/drawing/2014/main" id="{85BC26FF-97EC-718F-77BF-EA59559D76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48828" y="3567114"/>
            <a:ext cx="12192000" cy="29511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2FC7EA0-EB1E-2671-6E76-8AEBD9AEE5A3}"/>
              </a:ext>
            </a:extLst>
          </p:cNvPr>
          <p:cNvSpPr txBox="1"/>
          <p:nvPr/>
        </p:nvSpPr>
        <p:spPr>
          <a:xfrm>
            <a:off x="2300288" y="1288959"/>
            <a:ext cx="103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FALQON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78A4A1-7697-39D9-6EE9-B34860DB3C6F}"/>
              </a:ext>
            </a:extLst>
          </p:cNvPr>
          <p:cNvSpPr txBox="1"/>
          <p:nvPr/>
        </p:nvSpPr>
        <p:spPr>
          <a:xfrm>
            <a:off x="2300288" y="2304403"/>
            <a:ext cx="103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YZ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3663A4-52A7-53CF-7471-90BE8AB91C2B}"/>
              </a:ext>
            </a:extLst>
          </p:cNvPr>
          <p:cNvSpPr txBox="1"/>
          <p:nvPr/>
        </p:nvSpPr>
        <p:spPr>
          <a:xfrm>
            <a:off x="2727723" y="1712294"/>
            <a:ext cx="103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4132273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6C9EE54-F640-6E7B-C974-20DB49A52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-155863"/>
            <a:ext cx="11049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J=-1, </a:t>
            </a:r>
            <a:r>
              <a:rPr lang="en-US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hz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=-0, </a:t>
            </a:r>
            <a:r>
              <a:rPr lang="en-US" sz="36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hx</a:t>
            </a:r>
            <a:r>
              <a:rPr lang="en-US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=-0.4 (TFIM)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A3411D-4512-F452-2BDD-9254781AFC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774" y="492358"/>
            <a:ext cx="10787064" cy="3489932"/>
          </a:xfrm>
          <a:prstGeom prst="rect">
            <a:avLst/>
          </a:prstGeom>
        </p:spPr>
      </p:pic>
      <p:pic>
        <p:nvPicPr>
          <p:cNvPr id="7" name="FALQONtfim-012.mp4">
            <a:hlinkClick r:id="" action="ppaction://media"/>
            <a:extLst>
              <a:ext uri="{FF2B5EF4-FFF2-40B4-BE49-F238E27FC236}">
                <a16:creationId xmlns:a16="http://schemas.microsoft.com/office/drawing/2014/main" id="{87BE3D11-A3D3-2873-67D2-7410AFB957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1437" y="3669507"/>
            <a:ext cx="12192000" cy="27606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BCE9D0-5BC6-BD87-9FDD-1C9B8CDE7377}"/>
              </a:ext>
            </a:extLst>
          </p:cNvPr>
          <p:cNvSpPr txBox="1"/>
          <p:nvPr/>
        </p:nvSpPr>
        <p:spPr>
          <a:xfrm>
            <a:off x="1878807" y="1467552"/>
            <a:ext cx="103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FALQON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E1D3EC-05CA-80AD-0C7F-25FEC9F3DEEA}"/>
              </a:ext>
            </a:extLst>
          </p:cNvPr>
          <p:cNvSpPr txBox="1"/>
          <p:nvPr/>
        </p:nvSpPr>
        <p:spPr>
          <a:xfrm>
            <a:off x="1788320" y="2410865"/>
            <a:ext cx="103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YZ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4D0B8A-EF76-B6D0-9CBF-0122CB5B4CBA}"/>
              </a:ext>
            </a:extLst>
          </p:cNvPr>
          <p:cNvSpPr txBox="1"/>
          <p:nvPr/>
        </p:nvSpPr>
        <p:spPr>
          <a:xfrm>
            <a:off x="2306242" y="1890887"/>
            <a:ext cx="10358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3147721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1264</TotalTime>
  <Words>466</Words>
  <Application>Microsoft Macintosh PowerPoint</Application>
  <PresentationFormat>Widescreen</PresentationFormat>
  <Paragraphs>84</Paragraphs>
  <Slides>10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FALQON: A quantum Lyapunov control</vt:lpstr>
      <vt:lpstr>Motivation</vt:lpstr>
      <vt:lpstr>Counterdiabatic operator</vt:lpstr>
      <vt:lpstr>Hamiltonian</vt:lpstr>
      <vt:lpstr>J=-1, hz=-0.4, hx=-0.4 (Mixed) </vt:lpstr>
      <vt:lpstr>J=-1, hz=-0.4, hx=-0.4 (Mixed) </vt:lpstr>
      <vt:lpstr>J=-1, hz=-0, hx=-0 (GHZ ground state) </vt:lpstr>
      <vt:lpstr>J=-1, hz=-0, hx=-0.4 (TFIM)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Malla, Rajesh</dc:creator>
  <cp:lastModifiedBy>Malla, Rajesh</cp:lastModifiedBy>
  <cp:revision>1</cp:revision>
  <dcterms:created xsi:type="dcterms:W3CDTF">2023-09-11T17:51:28Z</dcterms:created>
  <dcterms:modified xsi:type="dcterms:W3CDTF">2023-09-12T14:56:26Z</dcterms:modified>
</cp:coreProperties>
</file>

<file path=docProps/thumbnail.jpeg>
</file>